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71" r:id="rId13"/>
    <p:sldId id="272" r:id="rId14"/>
    <p:sldId id="265" r:id="rId15"/>
    <p:sldId id="266" r:id="rId16"/>
    <p:sldId id="268" r:id="rId17"/>
    <p:sldId id="267" r:id="rId18"/>
    <p:sldId id="273" r:id="rId19"/>
    <p:sldId id="27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08BC552-4F61-49E0-8E8A-79801375AF71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7F807EC-EA72-440A-8CF1-53375934FC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225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696B-2115-424C-9B73-9B13DA1239A0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41D5-CD54-4786-BF93-F4F913F67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590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696B-2115-424C-9B73-9B13DA1239A0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41D5-CD54-4786-BF93-F4F913F67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23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696B-2115-424C-9B73-9B13DA1239A0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41D5-CD54-4786-BF93-F4F913F67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36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696B-2115-424C-9B73-9B13DA1239A0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41D5-CD54-4786-BF93-F4F913F67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77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696B-2115-424C-9B73-9B13DA1239A0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41D5-CD54-4786-BF93-F4F913F67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53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696B-2115-424C-9B73-9B13DA1239A0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41D5-CD54-4786-BF93-F4F913F67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72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696B-2115-424C-9B73-9B13DA1239A0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41D5-CD54-4786-BF93-F4F913F67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5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696B-2115-424C-9B73-9B13DA1239A0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41D5-CD54-4786-BF93-F4F913F67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1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696B-2115-424C-9B73-9B13DA1239A0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41D5-CD54-4786-BF93-F4F913F67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53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696B-2115-424C-9B73-9B13DA1239A0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41D5-CD54-4786-BF93-F4F913F67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74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2696B-2115-424C-9B73-9B13DA1239A0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741D5-CD54-4786-BF93-F4F913F67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2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2696B-2115-424C-9B73-9B13DA1239A0}" type="datetimeFigureOut">
              <a:rPr lang="en-US" smtClean="0"/>
              <a:t>7/28/2014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741D5-CD54-4786-BF93-F4F913F675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394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upremecourt.gov/opinions/13pdf/13a1284_ap6c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Supreme Court (and More) Health Law Cases 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Marshall Kapp, J.D., M.P.H.</a:t>
            </a:r>
          </a:p>
          <a:p>
            <a:r>
              <a:rPr lang="en-US" dirty="0" smtClean="0"/>
              <a:t>FSU Center for Innovative Collaboration in Medicine and Law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0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i="1" dirty="0" smtClean="0"/>
              <a:t>Wheaton College v. Burwell, 573 U.S. </a:t>
            </a:r>
            <a:r>
              <a:rPr lang="en-US" sz="3600" dirty="0" smtClean="0"/>
              <a:t>–</a:t>
            </a:r>
            <a:br>
              <a:rPr lang="en-US" sz="3600" dirty="0" smtClean="0"/>
            </a:br>
            <a:r>
              <a:rPr lang="en-US" sz="3600" dirty="0" smtClean="0"/>
              <a:t>(July 3, 2014)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Wheaton=private, non-profit religious entity</a:t>
            </a:r>
          </a:p>
          <a:p>
            <a:r>
              <a:rPr lang="en-US" dirty="0" smtClean="0"/>
              <a:t>ACA:  Religious entity must play (provide essential services, including all FDA-approved forms of contraception) or pay penalty, but</a:t>
            </a:r>
          </a:p>
          <a:p>
            <a:pPr lvl="1"/>
            <a:r>
              <a:rPr lang="en-US" dirty="0" smtClean="0"/>
              <a:t>May obtain an exemption by filing religious objection on EBSA Form 700.  Filing triggers right of employee to have </a:t>
            </a:r>
            <a:r>
              <a:rPr lang="en-US" i="1" dirty="0" smtClean="0"/>
              <a:t>insurer</a:t>
            </a:r>
            <a:r>
              <a:rPr lang="en-US" dirty="0" smtClean="0"/>
              <a:t> pay for whatever the employer won’t cover.</a:t>
            </a:r>
          </a:p>
          <a:p>
            <a:pPr lvl="1"/>
            <a:r>
              <a:rPr lang="en-US" dirty="0" smtClean="0"/>
              <a:t>Wheaton objected to filing the form and triggering an immoral consequence.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23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Procedural Posture of the case</a:t>
            </a:r>
          </a:p>
          <a:p>
            <a:pPr lvl="1"/>
            <a:r>
              <a:rPr lang="en-US" dirty="0" smtClean="0"/>
              <a:t>Wheaton’s challenge to the religious entity accommodation under RFRA is pending in the courts</a:t>
            </a:r>
          </a:p>
          <a:p>
            <a:pPr lvl="1"/>
            <a:r>
              <a:rPr lang="en-US" dirty="0" smtClean="0"/>
              <a:t>Wheaton requested a </a:t>
            </a:r>
            <a:r>
              <a:rPr lang="en-US" i="1" dirty="0" smtClean="0"/>
              <a:t>temporary injunction </a:t>
            </a:r>
            <a:r>
              <a:rPr lang="en-US" dirty="0" smtClean="0"/>
              <a:t>excusing it from filing EBSO Form 700 </a:t>
            </a:r>
            <a:r>
              <a:rPr lang="en-US" i="1" dirty="0" smtClean="0"/>
              <a:t>while its challenge is pending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Irreparable injury</a:t>
            </a:r>
          </a:p>
          <a:p>
            <a:pPr lvl="2"/>
            <a:r>
              <a:rPr lang="en-US" dirty="0" smtClean="0"/>
              <a:t>Likely to win on the merits</a:t>
            </a:r>
          </a:p>
          <a:p>
            <a:pPr lvl="2"/>
            <a:r>
              <a:rPr lang="en-US" dirty="0" smtClean="0"/>
              <a:t>No other way to protect rights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580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Supreme Court granted the temporary injunction</a:t>
            </a:r>
          </a:p>
          <a:p>
            <a:pPr lvl="1"/>
            <a:r>
              <a:rPr lang="en-US" dirty="0" smtClean="0"/>
              <a:t>Significance:</a:t>
            </a:r>
          </a:p>
          <a:p>
            <a:pPr lvl="2"/>
            <a:r>
              <a:rPr lang="en-US" i="1" dirty="0" smtClean="0"/>
              <a:t>Not </a:t>
            </a:r>
            <a:r>
              <a:rPr lang="en-US" dirty="0" smtClean="0"/>
              <a:t>a ruling on the merits of the case (</a:t>
            </a:r>
            <a:r>
              <a:rPr lang="en-US" i="1" dirty="0" smtClean="0"/>
              <a:t>not </a:t>
            </a:r>
            <a:r>
              <a:rPr lang="en-US" dirty="0" smtClean="0"/>
              <a:t>a permanent injunction)</a:t>
            </a:r>
          </a:p>
          <a:p>
            <a:pPr lvl="2"/>
            <a:r>
              <a:rPr lang="en-US" dirty="0" smtClean="0"/>
              <a:t>No precedential value for other cases</a:t>
            </a:r>
          </a:p>
          <a:p>
            <a:pPr lvl="2"/>
            <a:r>
              <a:rPr lang="en-US" b="1" i="1" dirty="0" smtClean="0"/>
              <a:t>But</a:t>
            </a:r>
            <a:r>
              <a:rPr lang="en-US" dirty="0" smtClean="0"/>
              <a:t>, hints that court may find the religious entity accommodation invalid (</a:t>
            </a:r>
            <a:r>
              <a:rPr lang="en-US" i="1" dirty="0" smtClean="0"/>
              <a:t>not </a:t>
            </a:r>
            <a:r>
              <a:rPr lang="en-US" dirty="0" smtClean="0"/>
              <a:t>the least intrusive way for the govt. to accomplish a compelling public interest in light of the substantial burden to religion placed on the employer)</a:t>
            </a:r>
            <a:endParaRPr lang="en-US" b="1" i="1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913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http://</a:t>
            </a:r>
            <a:r>
              <a:rPr lang="en-US" smtClean="0">
                <a:hlinkClick r:id="rId2"/>
              </a:rPr>
              <a:t>www.supremecourt.gov/opinions/13pdf/13a1284_ap6c.pdf</a:t>
            </a:r>
            <a:r>
              <a:rPr lang="en-US" smtClean="0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865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 smtClean="0"/>
              <a:t>McCullen</a:t>
            </a:r>
            <a:r>
              <a:rPr lang="en-US" i="1" dirty="0" smtClean="0"/>
              <a:t> v. </a:t>
            </a:r>
            <a:r>
              <a:rPr lang="en-US" i="1" dirty="0" err="1" smtClean="0"/>
              <a:t>Coakley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dirty="0" smtClean="0"/>
              <a:t> </a:t>
            </a:r>
            <a:r>
              <a:rPr lang="en-US" sz="4000" dirty="0" smtClean="0"/>
              <a:t>(</a:t>
            </a:r>
            <a:r>
              <a:rPr lang="en-US" sz="4000" dirty="0"/>
              <a:t>J</a:t>
            </a:r>
            <a:r>
              <a:rPr lang="en-US" sz="4000" dirty="0" smtClean="0"/>
              <a:t>une 26, 2014)</a:t>
            </a:r>
            <a:endParaRPr lang="en-US" sz="40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2000 Mass. </a:t>
            </a:r>
            <a:r>
              <a:rPr lang="en-US" dirty="0"/>
              <a:t>s</a:t>
            </a:r>
            <a:r>
              <a:rPr lang="en-US" dirty="0" smtClean="0"/>
              <a:t>tatute established 18-ft radius (“bubble zone”) around entrances and driveways of facilities providing abortions.  </a:t>
            </a:r>
            <a:r>
              <a:rPr lang="en-US" smtClean="0"/>
              <a:t>Within </a:t>
            </a:r>
            <a:r>
              <a:rPr lang="en-US" dirty="0" smtClean="0"/>
              <a:t>the bubble, nobody, without consent, could approach within 6 feet of another person for the purpose of protesting, leafleting, counseling, or education.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150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Challenged on 1</a:t>
            </a:r>
            <a:r>
              <a:rPr lang="en-US" baseline="30000" dirty="0" smtClean="0"/>
              <a:t>st</a:t>
            </a:r>
            <a:r>
              <a:rPr lang="en-US" dirty="0" smtClean="0"/>
              <a:t> Amendment freedom of speech grounds</a:t>
            </a:r>
          </a:p>
          <a:p>
            <a:r>
              <a:rPr lang="en-US" dirty="0" smtClean="0"/>
              <a:t>Unanimous decision invalidating statute</a:t>
            </a:r>
          </a:p>
          <a:p>
            <a:pPr lvl="1"/>
            <a:r>
              <a:rPr lang="en-US" dirty="0" smtClean="0"/>
              <a:t>5 justices:  Statute burdened </a:t>
            </a:r>
            <a:r>
              <a:rPr lang="en-US" i="1" dirty="0" smtClean="0"/>
              <a:t>all </a:t>
            </a:r>
            <a:r>
              <a:rPr lang="en-US" dirty="0" smtClean="0"/>
              <a:t>speech (content and viewpoint-neutral) without being narrowly tailored to serve a significant </a:t>
            </a:r>
            <a:r>
              <a:rPr lang="en-US" dirty="0" err="1" smtClean="0"/>
              <a:t>govt</a:t>
            </a:r>
            <a:r>
              <a:rPr lang="en-US" dirty="0" smtClean="0"/>
              <a:t> interest (ensuring public safety).  Law went too far, could have served </a:t>
            </a:r>
            <a:r>
              <a:rPr lang="en-US" dirty="0" err="1" smtClean="0"/>
              <a:t>govt</a:t>
            </a:r>
            <a:r>
              <a:rPr lang="en-US" dirty="0" smtClean="0"/>
              <a:t> interest less intrusively.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135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Leaves door open to less intrusive means to ensure public safety (e.g., floating bubble zone around women)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3834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4 justices concurred:  Statute was aimed at specific content and viewpoints, therefore could </a:t>
            </a:r>
            <a:r>
              <a:rPr lang="en-US" i="1" dirty="0" smtClean="0"/>
              <a:t>never</a:t>
            </a:r>
            <a:r>
              <a:rPr lang="en-US" dirty="0" smtClean="0"/>
              <a:t> be permissible, even if less intrusive.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642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err="1" smtClean="0"/>
              <a:t>Halbig</a:t>
            </a:r>
            <a:r>
              <a:rPr lang="en-US" i="1" dirty="0" smtClean="0"/>
              <a:t> v. Burwell, D.C. Cir., No. 14-5018, July 22, 2014 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Challenge to IRS regulation on tax credits (subsidies) for people buying health insurance through exchanges</a:t>
            </a:r>
          </a:p>
          <a:p>
            <a:r>
              <a:rPr lang="en-US" dirty="0" smtClean="0"/>
              <a:t>Court invalidated regulation</a:t>
            </a:r>
          </a:p>
          <a:p>
            <a:pPr lvl="1"/>
            <a:r>
              <a:rPr lang="en-US" dirty="0" smtClean="0"/>
              <a:t>ACA (statute) created tax credits for people buying insurance on </a:t>
            </a:r>
            <a:r>
              <a:rPr lang="en-US" b="1" i="1" dirty="0" smtClean="0"/>
              <a:t>state </a:t>
            </a:r>
            <a:r>
              <a:rPr lang="en-US" dirty="0" smtClean="0"/>
              <a:t>exchanges.</a:t>
            </a:r>
          </a:p>
          <a:p>
            <a:pPr lvl="1"/>
            <a:r>
              <a:rPr lang="en-US" dirty="0" smtClean="0"/>
              <a:t>Regulation authorized tax credits for people buying insurance on </a:t>
            </a:r>
            <a:r>
              <a:rPr lang="en-US" b="1" i="1" dirty="0" smtClean="0"/>
              <a:t>state or federal </a:t>
            </a:r>
            <a:r>
              <a:rPr lang="en-US" dirty="0" smtClean="0"/>
              <a:t>exchanges.</a:t>
            </a:r>
          </a:p>
          <a:p>
            <a:pPr lvl="1"/>
            <a:r>
              <a:rPr lang="en-US" dirty="0" smtClean="0"/>
              <a:t>Regulation must be consistent with authorizing statute:  </a:t>
            </a:r>
            <a:r>
              <a:rPr lang="en-US" smtClean="0"/>
              <a:t>Political accountability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9079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King v. Burwell, 4</a:t>
            </a:r>
            <a:r>
              <a:rPr lang="en-US" i="1" baseline="30000" dirty="0" smtClean="0"/>
              <a:t>th</a:t>
            </a:r>
            <a:r>
              <a:rPr lang="en-US" i="1" dirty="0" smtClean="0"/>
              <a:t> Cir., No. 14-1158, July 22, 2014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issue, opposite result</a:t>
            </a:r>
          </a:p>
          <a:p>
            <a:r>
              <a:rPr lang="en-US" dirty="0" smtClean="0"/>
              <a:t>Language of the law is “ambiguous and subject and multiple interpretations” and “We uphold the rule as a permissible exercise of the </a:t>
            </a:r>
            <a:r>
              <a:rPr lang="en-US" smtClean="0"/>
              <a:t>agency’s discretion.”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7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i="1" dirty="0" smtClean="0"/>
              <a:t>Burwell v. Hobby Lobby Stores</a:t>
            </a:r>
            <a:br>
              <a:rPr lang="en-US" sz="3200" i="1" dirty="0" smtClean="0"/>
            </a:br>
            <a:r>
              <a:rPr lang="en-US" sz="3200" i="1" dirty="0" smtClean="0"/>
              <a:t>Conestoga Wood Specialties Corp. v. Burwell </a:t>
            </a:r>
            <a:r>
              <a:rPr lang="en-US" sz="3200" dirty="0" smtClean="0"/>
              <a:t>(June 30, 2014)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Three forms of ownership</a:t>
            </a:r>
          </a:p>
          <a:p>
            <a:pPr lvl="2"/>
            <a:r>
              <a:rPr lang="en-US" sz="2800" dirty="0" smtClean="0"/>
              <a:t>Govt.</a:t>
            </a:r>
          </a:p>
          <a:p>
            <a:pPr lvl="2"/>
            <a:r>
              <a:rPr lang="en-US" sz="2800" dirty="0" smtClean="0"/>
              <a:t>Private not-for-profit/community/voluntary</a:t>
            </a:r>
          </a:p>
          <a:p>
            <a:pPr lvl="3"/>
            <a:r>
              <a:rPr lang="en-US" sz="2400" dirty="0" smtClean="0"/>
              <a:t>Sectarian or Secular</a:t>
            </a:r>
          </a:p>
          <a:p>
            <a:pPr lvl="2"/>
            <a:r>
              <a:rPr lang="en-US" sz="2800" dirty="0" smtClean="0"/>
              <a:t>Private for-profit/proprietary (secular)</a:t>
            </a:r>
          </a:p>
          <a:p>
            <a:pPr lvl="3"/>
            <a:r>
              <a:rPr lang="en-US" sz="2800" dirty="0" smtClean="0"/>
              <a:t>Public (anyone can buy stock/equity)</a:t>
            </a:r>
          </a:p>
          <a:p>
            <a:pPr lvl="3"/>
            <a:r>
              <a:rPr lang="en-US" sz="2800" dirty="0" smtClean="0"/>
              <a:t>Closely-held (usually family) (90% in US)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98511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Affordable Care Act (ACA)</a:t>
            </a:r>
          </a:p>
          <a:p>
            <a:pPr lvl="1"/>
            <a:r>
              <a:rPr lang="en-US" dirty="0" smtClean="0"/>
              <a:t>Large employer health insurance mandate (Play or pay)</a:t>
            </a:r>
          </a:p>
          <a:p>
            <a:pPr lvl="1"/>
            <a:r>
              <a:rPr lang="en-US" dirty="0" smtClean="0"/>
              <a:t>Essential benefits package, including preventive services (defined by IoM to include all 20 contraceptive agents approved by FDA).  Hobby Lobby objected to 4 agents.</a:t>
            </a:r>
          </a:p>
          <a:p>
            <a:pPr lvl="1"/>
            <a:r>
              <a:rPr lang="en-US" dirty="0" smtClean="0"/>
              <a:t>Non-profit religious organizations can apply for “accommodation” to shift costs to the organization’s insurer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0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 Amendment free exercise of religion:  </a:t>
            </a:r>
            <a:r>
              <a:rPr lang="en-US" i="1" dirty="0" smtClean="0"/>
              <a:t>Not </a:t>
            </a:r>
            <a:r>
              <a:rPr lang="en-US" dirty="0" smtClean="0"/>
              <a:t>the basis for this challenge</a:t>
            </a:r>
          </a:p>
          <a:p>
            <a:r>
              <a:rPr lang="en-US" dirty="0" smtClean="0"/>
              <a:t>Challenge based on </a:t>
            </a:r>
            <a:r>
              <a:rPr lang="en-US" b="1" dirty="0" smtClean="0"/>
              <a:t>Religious Freedom Restoration Act of 1993 (RFRA)</a:t>
            </a:r>
            <a:endParaRPr lang="en-US" dirty="0" smtClean="0"/>
          </a:p>
          <a:p>
            <a:pPr lvl="1"/>
            <a:r>
              <a:rPr lang="en-US" dirty="0" smtClean="0"/>
              <a:t>Congress’ response </a:t>
            </a:r>
            <a:r>
              <a:rPr lang="en-US" smtClean="0"/>
              <a:t>to 1990 </a:t>
            </a:r>
            <a:r>
              <a:rPr lang="en-US" dirty="0" smtClean="0"/>
              <a:t>decision that, even if a law substantially burdened religion, OK if it was not intended to burden religion (was “neutral”), applied without regard to religious beliefs and practices (“generally applicable”), and was </a:t>
            </a:r>
            <a:r>
              <a:rPr lang="en-US" i="1" dirty="0" smtClean="0"/>
              <a:t>rationally related</a:t>
            </a:r>
            <a:r>
              <a:rPr lang="en-US" dirty="0" smtClean="0"/>
              <a:t> to a </a:t>
            </a:r>
            <a:r>
              <a:rPr lang="en-US" i="1" dirty="0" smtClean="0"/>
              <a:t>legitimate</a:t>
            </a:r>
            <a:r>
              <a:rPr lang="en-US" dirty="0" smtClean="0"/>
              <a:t> </a:t>
            </a:r>
            <a:r>
              <a:rPr lang="en-US" dirty="0" err="1" smtClean="0"/>
              <a:t>govt</a:t>
            </a:r>
            <a:r>
              <a:rPr lang="en-US" dirty="0" smtClean="0"/>
              <a:t> interest.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665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RFRA applies when a federal law “substantially” burdens a person’s exercise of religion, </a:t>
            </a:r>
            <a:r>
              <a:rPr lang="en-US" i="1" dirty="0" smtClean="0"/>
              <a:t>even</a:t>
            </a:r>
            <a:r>
              <a:rPr lang="en-US" dirty="0" smtClean="0"/>
              <a:t> if law is neutral and generally applicable.</a:t>
            </a:r>
          </a:p>
          <a:p>
            <a:pPr lvl="1"/>
            <a:r>
              <a:rPr lang="en-US" dirty="0" smtClean="0"/>
              <a:t>Law must further a </a:t>
            </a:r>
            <a:r>
              <a:rPr lang="en-US" i="1" dirty="0" smtClean="0"/>
              <a:t>compelling </a:t>
            </a:r>
            <a:r>
              <a:rPr lang="en-US" dirty="0" err="1" smtClean="0"/>
              <a:t>govt</a:t>
            </a:r>
            <a:r>
              <a:rPr lang="en-US" dirty="0" smtClean="0"/>
              <a:t> interest using the </a:t>
            </a:r>
            <a:r>
              <a:rPr lang="en-US" i="1" dirty="0" smtClean="0"/>
              <a:t>least restrictive/least intrusive </a:t>
            </a:r>
            <a:r>
              <a:rPr lang="en-US" dirty="0" smtClean="0"/>
              <a:t>means available.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75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Majority (5-4)</a:t>
            </a:r>
          </a:p>
          <a:p>
            <a:pPr lvl="1"/>
            <a:r>
              <a:rPr lang="en-US" dirty="0" smtClean="0"/>
              <a:t>Closely held, for-profit corporation is a “person” under RFRA.</a:t>
            </a:r>
          </a:p>
          <a:p>
            <a:pPr lvl="2"/>
            <a:r>
              <a:rPr lang="en-US" dirty="0" smtClean="0"/>
              <a:t>Such a “person” can have religious beliefs.</a:t>
            </a:r>
          </a:p>
          <a:p>
            <a:pPr lvl="3"/>
            <a:r>
              <a:rPr lang="en-US" sz="2400" dirty="0" smtClean="0"/>
              <a:t>ACA contraceptive requirement substantially burdens a religious belief ($475 M/</a:t>
            </a:r>
            <a:r>
              <a:rPr lang="en-US" sz="2400" dirty="0" err="1" smtClean="0"/>
              <a:t>yr</a:t>
            </a:r>
            <a:r>
              <a:rPr lang="en-US" sz="2400" dirty="0" smtClean="0"/>
              <a:t> penalty).</a:t>
            </a:r>
          </a:p>
          <a:p>
            <a:pPr lvl="3"/>
            <a:r>
              <a:rPr lang="en-US" sz="2400" dirty="0" smtClean="0"/>
              <a:t>Issue about scientific validity of Hobby Lobby’s </a:t>
            </a:r>
            <a:r>
              <a:rPr lang="en-US" sz="2400" smtClean="0"/>
              <a:t>religious beliefs</a:t>
            </a:r>
            <a:endParaRPr lang="en-US" sz="2400" dirty="0" smtClean="0"/>
          </a:p>
          <a:p>
            <a:pPr lvl="4"/>
            <a:r>
              <a:rPr lang="en-US" sz="2400" dirty="0" smtClean="0"/>
              <a:t>Mandate advances a compelling </a:t>
            </a:r>
            <a:r>
              <a:rPr lang="en-US" sz="2400" dirty="0" err="1" smtClean="0"/>
              <a:t>govt</a:t>
            </a:r>
            <a:r>
              <a:rPr lang="en-US" sz="2400" dirty="0" smtClean="0"/>
              <a:t> interest</a:t>
            </a:r>
          </a:p>
          <a:p>
            <a:pPr lvl="5"/>
            <a:r>
              <a:rPr lang="en-US" sz="2400" i="1" dirty="0" smtClean="0"/>
              <a:t>But</a:t>
            </a:r>
            <a:r>
              <a:rPr lang="en-US" sz="2400" dirty="0" smtClean="0"/>
              <a:t> there are less restrictive/intrusive means to achieve the same result.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140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future RFRA challenges to legal requirements on closely-held corporations?</a:t>
            </a:r>
          </a:p>
          <a:p>
            <a:pPr lvl="1"/>
            <a:r>
              <a:rPr lang="en-US" dirty="0" smtClean="0"/>
              <a:t>Case-by-case analysis of:</a:t>
            </a:r>
          </a:p>
          <a:p>
            <a:pPr lvl="2"/>
            <a:r>
              <a:rPr lang="en-US" sz="2800" dirty="0" smtClean="0"/>
              <a:t>Substantial burden on religious exercise</a:t>
            </a:r>
          </a:p>
          <a:p>
            <a:pPr lvl="2"/>
            <a:r>
              <a:rPr lang="en-US" sz="2800" dirty="0" smtClean="0"/>
              <a:t>Compelling </a:t>
            </a:r>
            <a:r>
              <a:rPr lang="en-US" sz="2800" dirty="0" err="1" smtClean="0"/>
              <a:t>govt</a:t>
            </a:r>
            <a:r>
              <a:rPr lang="en-US" sz="2800" dirty="0" smtClean="0"/>
              <a:t> interest</a:t>
            </a:r>
          </a:p>
          <a:p>
            <a:pPr lvl="2"/>
            <a:r>
              <a:rPr lang="en-US" sz="2800" dirty="0" smtClean="0"/>
              <a:t>Least restrictive means to achieve the compelling </a:t>
            </a:r>
            <a:r>
              <a:rPr lang="en-US" sz="2800" dirty="0" err="1" smtClean="0"/>
              <a:t>govt</a:t>
            </a:r>
            <a:r>
              <a:rPr lang="en-US" sz="2800" dirty="0" smtClean="0"/>
              <a:t> interest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995329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health care?</a:t>
            </a:r>
          </a:p>
          <a:p>
            <a:pPr lvl="1"/>
            <a:r>
              <a:rPr lang="en-US" dirty="0" smtClean="0"/>
              <a:t>Congress can repeal or amend RFRA, to make closely-held, for-profit corps non-persons.</a:t>
            </a:r>
          </a:p>
          <a:p>
            <a:pPr lvl="2"/>
            <a:r>
              <a:rPr lang="en-US" dirty="0" smtClean="0"/>
              <a:t>July 9, Protect Women’s Health From Corporate Interference Act, S. </a:t>
            </a:r>
            <a:r>
              <a:rPr lang="en-US" smtClean="0"/>
              <a:t>2578</a:t>
            </a:r>
            <a:endParaRPr lang="en-US" dirty="0" smtClean="0"/>
          </a:p>
          <a:p>
            <a:pPr lvl="2"/>
            <a:r>
              <a:rPr lang="en-US" dirty="0" smtClean="0"/>
              <a:t>Classic “bootstraps” solution</a:t>
            </a:r>
          </a:p>
          <a:p>
            <a:pPr lvl="1"/>
            <a:r>
              <a:rPr lang="en-US" dirty="0" smtClean="0"/>
              <a:t>Congress can pay for non-covered contraception itself.</a:t>
            </a:r>
          </a:p>
        </p:txBody>
      </p:sp>
    </p:spTree>
    <p:extLst>
      <p:ext uri="{BB962C8B-B14F-4D97-AF65-F5344CB8AC3E}">
        <p14:creationId xmlns:p14="http://schemas.microsoft.com/office/powerpoint/2010/main" val="3968848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Congress can provide an “accommodation” for closely-held, non-profit corps just like religious non-profits</a:t>
            </a:r>
          </a:p>
          <a:p>
            <a:pPr lvl="2"/>
            <a:r>
              <a:rPr lang="en-US" dirty="0"/>
              <a:t>Assuming such accommodation is sufficient for </a:t>
            </a:r>
            <a:r>
              <a:rPr lang="en-US" dirty="0" smtClean="0"/>
              <a:t>RFRA (</a:t>
            </a:r>
            <a:r>
              <a:rPr lang="en-US" i="1" dirty="0" smtClean="0"/>
              <a:t>But see Wheaton College </a:t>
            </a:r>
            <a:r>
              <a:rPr lang="en-US" dirty="0" smtClean="0"/>
              <a:t>case)</a:t>
            </a:r>
            <a:endParaRPr lang="en-US" dirty="0"/>
          </a:p>
          <a:p>
            <a:pPr lvl="2"/>
            <a:endParaRPr lang="en-US" dirty="0"/>
          </a:p>
          <a:p>
            <a:pPr lvl="1"/>
            <a:r>
              <a:rPr lang="en-US" dirty="0" smtClean="0"/>
              <a:t>Individuals can purchase contraceptives personally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Congress can rethink employer-based coverage altogether.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156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910</Words>
  <Application>Microsoft Office PowerPoint</Application>
  <PresentationFormat>On-screen Show (4:3)</PresentationFormat>
  <Paragraphs>78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Supreme Court (and More) Health Law Cases 2014</vt:lpstr>
      <vt:lpstr>Burwell v. Hobby Lobby Stores Conestoga Wood Specialties Corp. v. Burwell (June 30, 2014)</vt:lpstr>
      <vt:lpstr>PowerPoint Presentation</vt:lpstr>
      <vt:lpstr>PowerPoint Presentation</vt:lpstr>
      <vt:lpstr>PowerPoint Presentation</vt:lpstr>
      <vt:lpstr>PowerPoint Presentation</vt:lpstr>
      <vt:lpstr>Implications</vt:lpstr>
      <vt:lpstr>PowerPoint Presentation</vt:lpstr>
      <vt:lpstr>PowerPoint Presentation</vt:lpstr>
      <vt:lpstr>Wheaton College v. Burwell, 573 U.S. – (July 3, 2014)</vt:lpstr>
      <vt:lpstr>PowerPoint Presentation</vt:lpstr>
      <vt:lpstr>PowerPoint Presentation</vt:lpstr>
      <vt:lpstr>PowerPoint Presentation</vt:lpstr>
      <vt:lpstr>McCullen v. Coakley  (June 26, 2014)</vt:lpstr>
      <vt:lpstr>PowerPoint Presentation</vt:lpstr>
      <vt:lpstr>PowerPoint Presentation</vt:lpstr>
      <vt:lpstr>PowerPoint Presentation</vt:lpstr>
      <vt:lpstr>Halbig v. Burwell, D.C. Cir., No. 14-5018, July 22, 2014 </vt:lpstr>
      <vt:lpstr>King v. Burwell, 4th Cir., No. 14-1158, July 22, 2014</vt:lpstr>
    </vt:vector>
  </TitlesOfParts>
  <Company>College of Medicine, Florida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36</cp:revision>
  <cp:lastPrinted>2014-07-09T20:06:46Z</cp:lastPrinted>
  <dcterms:created xsi:type="dcterms:W3CDTF">2014-07-07T19:26:56Z</dcterms:created>
  <dcterms:modified xsi:type="dcterms:W3CDTF">2014-07-28T14:22:46Z</dcterms:modified>
</cp:coreProperties>
</file>